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  <p:boldItalic r:id="rId17"/>
    </p:embeddedFont>
    <p:embeddedFont>
      <p:font typeface="Open San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22" autoAdjust="0"/>
  </p:normalViewPr>
  <p:slideViewPr>
    <p:cSldViewPr>
      <p:cViewPr varScale="1">
        <p:scale>
          <a:sx n="75" d="100"/>
          <a:sy n="75" d="100"/>
        </p:scale>
        <p:origin x="480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Baradel" userId="9c8b19a6f7ef46f9" providerId="LiveId" clId="{20499A55-54B9-417A-AE60-E43109A119DF}"/>
    <pc:docChg chg="custSel modSld">
      <pc:chgData name="Pedro Baradel" userId="9c8b19a6f7ef46f9" providerId="LiveId" clId="{20499A55-54B9-417A-AE60-E43109A119DF}" dt="2025-08-05T22:50:46.189" v="5" actId="20577"/>
      <pc:docMkLst>
        <pc:docMk/>
      </pc:docMkLst>
      <pc:sldChg chg="modSp mod">
        <pc:chgData name="Pedro Baradel" userId="9c8b19a6f7ef46f9" providerId="LiveId" clId="{20499A55-54B9-417A-AE60-E43109A119DF}" dt="2025-08-05T22:50:46.189" v="5" actId="20577"/>
        <pc:sldMkLst>
          <pc:docMk/>
          <pc:sldMk cId="0" sldId="266"/>
        </pc:sldMkLst>
        <pc:spChg chg="mod">
          <ac:chgData name="Pedro Baradel" userId="9c8b19a6f7ef46f9" providerId="LiveId" clId="{20499A55-54B9-417A-AE60-E43109A119DF}" dt="2025-08-05T22:50:46.189" v="5" actId="20577"/>
          <ac:spMkLst>
            <pc:docMk/>
            <pc:sldMk cId="0" sldId="26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055614" y="3191619"/>
            <a:ext cx="14176622" cy="187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dirty="0" err="1">
                <a:solidFill>
                  <a:srgbClr val="F5F547"/>
                </a:solidFill>
                <a:latin typeface="Arimo"/>
                <a:ea typeface="Arimo"/>
                <a:cs typeface="Arimo"/>
                <a:sym typeface="Arimo"/>
              </a:rPr>
              <a:t>Modelagem</a:t>
            </a:r>
            <a:r>
              <a:rPr lang="en-US" sz="11124" dirty="0">
                <a:solidFill>
                  <a:srgbClr val="F5F547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1124" dirty="0" err="1">
                <a:solidFill>
                  <a:srgbClr val="F5F547"/>
                </a:solidFill>
                <a:latin typeface="Arimo"/>
                <a:ea typeface="Arimo"/>
                <a:cs typeface="Arimo"/>
                <a:sym typeface="Arimo"/>
              </a:rPr>
              <a:t>Preditiva</a:t>
            </a:r>
            <a:endParaRPr lang="en-US" sz="11124" dirty="0">
              <a:solidFill>
                <a:srgbClr val="F5F547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15716" y="4963715"/>
            <a:ext cx="12056566" cy="64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037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Previsão</a:t>
            </a:r>
            <a:r>
              <a:rPr lang="en-US" sz="4037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 do IBOVESPA com Machine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6560939"/>
            <a:ext cx="16303526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 Analytics — TECH CHALLENGE — Fase 2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2000" y="2467483"/>
            <a:ext cx="15600365" cy="256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4232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Atingimos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acurácia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de 73% com o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preditivo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XGBoost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  <a:p>
            <a:pPr marL="342900" indent="-342900" algn="l">
              <a:lnSpc>
                <a:spcPts val="4232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Mostramos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alto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nível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confiabilidade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nosso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  <a:p>
            <a:pPr algn="l">
              <a:lnSpc>
                <a:spcPts val="4232"/>
              </a:lnSpc>
            </a:pPr>
            <a:endParaRPr lang="en-US" sz="2000" dirty="0">
              <a:solidFill>
                <a:schemeClr val="bg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algn="l">
              <a:lnSpc>
                <a:spcPts val="4232"/>
              </a:lnSpc>
            </a:pP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Futuras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melhorias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uso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de LSTM,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inclusão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variáveis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externas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ajuste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parâmetros</a:t>
            </a:r>
            <a:r>
              <a:rPr lang="en-US" sz="2000" dirty="0">
                <a:solidFill>
                  <a:schemeClr val="bg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9680" y="536665"/>
            <a:ext cx="17428639" cy="75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Conclusão</a:t>
            </a:r>
            <a:r>
              <a:rPr lang="en-US" sz="32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Próximos</a:t>
            </a:r>
            <a:r>
              <a:rPr lang="en-US" sz="32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Passos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7042" y="2523480"/>
            <a:ext cx="12353917" cy="626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3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Data Analytics — TECH CHALLENGE — Fase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169717"/>
            <a:ext cx="1630352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Luis Fernando Alves de Santana - luisalves14@outlook.com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51499"/>
            <a:ext cx="1630352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Pedro Henrique Baradel Oliveira Santos - pedro.baradel2@gmail.com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33281"/>
            <a:ext cx="1630352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Raphaella Gonzaga Dias Trindade - raphaellagon@gmail.com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215062"/>
            <a:ext cx="1630352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Sergio Maia Raulino - 22666@tjce.jus.br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896844"/>
            <a:ext cx="16303526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Macirander Souza de Miranda Filho - maciranderfilho@hotmail.com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2400" y="216190"/>
            <a:ext cx="5782449" cy="77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3200" dirty="0" err="1">
                <a:solidFill>
                  <a:srgbClr val="FEFEF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Desafio</a:t>
            </a:r>
            <a:r>
              <a:rPr lang="en-US" sz="3200" dirty="0">
                <a:solidFill>
                  <a:srgbClr val="FEFEF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 e </a:t>
            </a:r>
            <a:r>
              <a:rPr lang="en-US" sz="3200" dirty="0" err="1">
                <a:solidFill>
                  <a:srgbClr val="FEFEFE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Objetivo</a:t>
            </a:r>
            <a:endParaRPr lang="en-US" sz="3200" dirty="0">
              <a:solidFill>
                <a:srgbClr val="FEFEFE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1405833"/>
            <a:ext cx="7805886" cy="318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Volatilidade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do IBOVESPA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gera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incertezas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ao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investidor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;</a:t>
            </a: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endParaRPr lang="en-US" sz="2187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Objetivo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: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prever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se o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índice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IBOVESPA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fechará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em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alta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(↑)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ou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baixa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(↓) no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dia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seguinte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;</a:t>
            </a: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endParaRPr lang="en-US" sz="2187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indent="-342900" algn="l">
              <a:lnSpc>
                <a:spcPts val="3562"/>
              </a:lnSpc>
              <a:buFont typeface="Wingdings" panose="05000000000000000000" pitchFamily="2" charset="2"/>
              <a:buChar char="Ø"/>
            </a:pP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Meta de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acurácia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: ≥ 75%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nos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últimos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30 </a:t>
            </a:r>
            <a:r>
              <a:rPr lang="en-US" sz="2187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pregões</a:t>
            </a:r>
            <a:r>
              <a:rPr lang="en-US" sz="2187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endParaRPr lang="en-US" sz="2187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CE34E28-D77A-3049-3F99-02412DE03B40}"/>
              </a:ext>
            </a:extLst>
          </p:cNvPr>
          <p:cNvGrpSpPr/>
          <p:nvPr/>
        </p:nvGrpSpPr>
        <p:grpSpPr>
          <a:xfrm>
            <a:off x="2251130" y="4594463"/>
            <a:ext cx="13662285" cy="5299946"/>
            <a:chOff x="2251130" y="4594463"/>
            <a:chExt cx="13662285" cy="5299946"/>
          </a:xfrm>
        </p:grpSpPr>
        <p:sp>
          <p:nvSpPr>
            <p:cNvPr id="6" name="Freeform 6"/>
            <p:cNvSpPr/>
            <p:nvPr/>
          </p:nvSpPr>
          <p:spPr>
            <a:xfrm>
              <a:off x="2374585" y="4594463"/>
              <a:ext cx="13538830" cy="5026291"/>
            </a:xfrm>
            <a:custGeom>
              <a:avLst/>
              <a:gdLst/>
              <a:ahLst/>
              <a:cxnLst/>
              <a:rect l="l" t="t" r="r" b="b"/>
              <a:pathLst>
                <a:path w="13538830" h="5026291">
                  <a:moveTo>
                    <a:pt x="0" y="0"/>
                  </a:moveTo>
                  <a:lnTo>
                    <a:pt x="13538830" y="0"/>
                  </a:lnTo>
                  <a:lnTo>
                    <a:pt x="13538830" y="5026291"/>
                  </a:lnTo>
                  <a:lnTo>
                    <a:pt x="0" y="5026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A281F98-8CEC-2E33-9349-74C360E2C531}"/>
                </a:ext>
              </a:extLst>
            </p:cNvPr>
            <p:cNvSpPr txBox="1"/>
            <p:nvPr/>
          </p:nvSpPr>
          <p:spPr>
            <a:xfrm>
              <a:off x="2251130" y="9555855"/>
              <a:ext cx="7805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1"/>
                  </a:solidFill>
                </a:rPr>
                <a:t>Gráfico 1 – Distribuição dos Fechamentos do Ibovespa (2015 a 2015)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2400" y="263120"/>
            <a:ext cx="9897758" cy="68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32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Aquisição</a:t>
            </a:r>
            <a:r>
              <a:rPr lang="en-US" sz="3200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Exploração</a:t>
            </a:r>
            <a:r>
              <a:rPr lang="en-US" sz="3200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 dos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163" y="1790700"/>
            <a:ext cx="10515600" cy="3246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históricos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IBOVESPA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obtidos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partir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yahoo finance,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frequência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diária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abrangendo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intervalo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10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(de 01/07/2015 a 30/07/2025).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 download,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tratados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convertidos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formato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tabular,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contemplando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colunas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data,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abertura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máxima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mínima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fechamento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volume.</a:t>
            </a:r>
          </a:p>
          <a:p>
            <a:pPr marL="342900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realizados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gráficos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distribuição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análise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tendência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observar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comportamentos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históricos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padrões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sazonais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28600" y="342900"/>
            <a:ext cx="6856227" cy="68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30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Engenharia</a:t>
            </a:r>
            <a:r>
              <a:rPr lang="en-US" sz="3000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0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Atributos</a:t>
            </a:r>
            <a:endParaRPr lang="en-US" sz="3000" dirty="0">
              <a:solidFill>
                <a:srgbClr val="FEFEFE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8195" y="1714500"/>
            <a:ext cx="12626210" cy="735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engenharia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atributos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essencial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enriquecer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base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capturam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tendência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momentum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comportamentos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temporais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mercado. As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transformações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aplicadas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Retorno</a:t>
            </a: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diário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Calculado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retorno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= (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Close_t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/ Close_t-1) - 1,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indicador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percentual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fechamento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relação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anterior,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útil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sinalizar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direção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intensidade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movimento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Médias</a:t>
            </a: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móveis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MM20: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Média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móvel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simples de 20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identifica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tendências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longo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prazo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SMA5 e SMA10: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Médias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móveis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prazo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(5 e 10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usadas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detectar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mudanças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recentes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direção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mercado.</a:t>
            </a: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RSI (Relative Strength Index):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RSI_7: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Indicador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momentum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baseado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7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 Ajuda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detectar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condições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sobrecompra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sobrevenda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Lags de 1 a 10 </a:t>
            </a:r>
            <a:r>
              <a:rPr lang="en-US" sz="2000" b="1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criadas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close_t-1, close_t-2, ..., close_t-10, que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representam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 valor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fechamento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10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anteriores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permitindo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padrões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sequenciais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dependência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temporal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violar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ordem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cronológica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aumentaram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capacidade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captar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comportamentos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recorrentes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acelerações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tendência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reversões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aspectos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críticos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séries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temporais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financeiras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26642" y="2400300"/>
            <a:ext cx="11734800" cy="365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 target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definido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binária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que indica se 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fechamento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seguinte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será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(1)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menor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(0) que 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fechamento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atual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janela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deslizante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construção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dataset,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excluindo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qualquer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“leakage” temporal.</a:t>
            </a:r>
          </a:p>
          <a:p>
            <a:pPr algn="l">
              <a:lnSpc>
                <a:spcPts val="3186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1" lvl="1" indent="-342900" algn="l">
              <a:lnSpc>
                <a:spcPts val="3186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divididos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Treino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até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30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antes do final da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série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histórica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8634" lvl="2" indent="-342900" algn="l">
              <a:lnSpc>
                <a:spcPts val="3186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Teste: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últimos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30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conforme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exigido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desafio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" y="342900"/>
            <a:ext cx="9969744" cy="68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32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Preparação</a:t>
            </a:r>
            <a:r>
              <a:rPr lang="en-US" sz="3200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 da Base para </a:t>
            </a:r>
            <a:r>
              <a:rPr lang="en-US" sz="3200" dirty="0" err="1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Previsão</a:t>
            </a:r>
            <a:endParaRPr lang="en-US" sz="3200" dirty="0">
              <a:solidFill>
                <a:srgbClr val="FEFEFE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43420" y="223091"/>
            <a:ext cx="7088237" cy="75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Modelo</a:t>
            </a:r>
            <a:r>
              <a:rPr lang="en-US" sz="32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Estratégia</a:t>
            </a:r>
            <a:endParaRPr lang="en-US" sz="32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2238" y="3408312"/>
            <a:ext cx="5245447" cy="152400"/>
            <a:chOff x="0" y="0"/>
            <a:chExt cx="6993930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94017" cy="203327"/>
            </a:xfrm>
            <a:custGeom>
              <a:avLst/>
              <a:gdLst/>
              <a:ahLst/>
              <a:cxnLst/>
              <a:rect l="l" t="t" r="r" b="b"/>
              <a:pathLst>
                <a:path w="6994017" h="20332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F5F547"/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89610" y="3021211"/>
            <a:ext cx="850552" cy="850552"/>
            <a:chOff x="0" y="0"/>
            <a:chExt cx="1134070" cy="1134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5F547"/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3855" y="4148782"/>
            <a:ext cx="4876278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26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Modelo</a:t>
            </a:r>
            <a:r>
              <a:rPr lang="en-US" sz="26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Escolhido</a:t>
            </a:r>
            <a:r>
              <a:rPr lang="en-US" sz="26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6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endParaRPr lang="en-US" sz="26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3855" y="4682430"/>
            <a:ext cx="4602212" cy="22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562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escolhido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abordagens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eficazes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classificação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binária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com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tabulares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521202" y="3408312"/>
            <a:ext cx="10550925" cy="152400"/>
            <a:chOff x="0" y="0"/>
            <a:chExt cx="6993930" cy="1010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4017" cy="101149"/>
            </a:xfrm>
            <a:custGeom>
              <a:avLst/>
              <a:gdLst/>
              <a:ahLst/>
              <a:cxnLst/>
              <a:rect l="l" t="t" r="r" b="b"/>
              <a:pathLst>
                <a:path w="6994017" h="101149">
                  <a:moveTo>
                    <a:pt x="0" y="28223"/>
                  </a:moveTo>
                  <a:cubicBezTo>
                    <a:pt x="0" y="12628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12628"/>
                    <a:pt x="6994017" y="28223"/>
                  </a:cubicBezTo>
                  <a:lnTo>
                    <a:pt x="6994017" y="72862"/>
                  </a:lnTo>
                  <a:cubicBezTo>
                    <a:pt x="6994017" y="88457"/>
                    <a:pt x="6968617" y="101149"/>
                    <a:pt x="6937248" y="101149"/>
                  </a:cubicBezTo>
                  <a:lnTo>
                    <a:pt x="56769" y="101149"/>
                  </a:lnTo>
                  <a:cubicBezTo>
                    <a:pt x="25400" y="101022"/>
                    <a:pt x="0" y="88394"/>
                    <a:pt x="0" y="72799"/>
                  </a:cubicBezTo>
                  <a:close/>
                </a:path>
              </a:pathLst>
            </a:custGeom>
            <a:solidFill>
              <a:srgbClr val="F5F547"/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45106" y="3021211"/>
            <a:ext cx="850552" cy="850552"/>
            <a:chOff x="0" y="0"/>
            <a:chExt cx="1134070" cy="1134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5F547"/>
            </a:solid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700272" y="3195711"/>
            <a:ext cx="340221" cy="425203"/>
            <a:chOff x="0" y="0"/>
            <a:chExt cx="453628" cy="566937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" r="3" b="-10"/>
              </a:stretch>
            </a:blip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10400" y="4117032"/>
            <a:ext cx="8969310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26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Vantagens</a:t>
            </a:r>
            <a:endParaRPr lang="en-US" sz="26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787589" y="4766320"/>
            <a:ext cx="9825365" cy="179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041" lvl="1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Excelente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lineares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9041" lvl="1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Capacidade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lidar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interações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9040" lvl="1" indent="-342900" algn="l">
              <a:lnSpc>
                <a:spcPts val="3562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Controle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rigoroso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overfitting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meio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regularização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poda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árvores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3447306" y="3233886"/>
            <a:ext cx="340221" cy="425203"/>
            <a:chOff x="0" y="0"/>
            <a:chExt cx="453628" cy="566937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453644" cy="566928"/>
            </a:xfrm>
            <a:custGeom>
              <a:avLst/>
              <a:gdLst/>
              <a:ahLst/>
              <a:cxnLst/>
              <a:rect l="l" t="t" r="r" b="b"/>
              <a:pathLst>
                <a:path w="453644" h="566928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r="3" b="-10"/>
              </a:stretch>
            </a:blip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3401" y="310291"/>
            <a:ext cx="10124589" cy="69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Resultados</a:t>
            </a:r>
            <a:r>
              <a:rPr lang="en-US" sz="32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Métricas</a:t>
            </a:r>
            <a:r>
              <a:rPr lang="en-US" sz="32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Avaliação</a:t>
            </a:r>
            <a:endParaRPr lang="en-US" sz="3200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8744" y="2033228"/>
            <a:ext cx="8610599" cy="483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obtido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no conjunto de teste (30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pregões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finais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23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1" lvl="1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Acurácia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73,33% (22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acertos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30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pregões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58801" lvl="1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ROC AUC: 0.73</a:t>
            </a:r>
          </a:p>
          <a:p>
            <a:pPr marL="558801" lvl="1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Variáveis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importantes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RSI_7 e MM20</a:t>
            </a:r>
          </a:p>
          <a:p>
            <a:pPr marL="558801" lvl="1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performance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validada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com:</a:t>
            </a:r>
          </a:p>
          <a:p>
            <a:pPr marL="918634" lvl="2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Matriz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Confusão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8634" lvl="2" indent="-342900" algn="l">
              <a:lnSpc>
                <a:spcPts val="323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Curva ROC</a:t>
            </a:r>
          </a:p>
          <a:p>
            <a:pPr marL="863601" lvl="2" indent="-287867" algn="l">
              <a:lnSpc>
                <a:spcPts val="3230"/>
              </a:lnSpc>
              <a:buFont typeface="Arial"/>
              <a:buChar char="⚬"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30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Esses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demonstram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apresenta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comportamento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confiável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cenários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financeiros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complexos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624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E68D3D4-C688-60CA-74EA-2BC03CE8CCAE}"/>
              </a:ext>
            </a:extLst>
          </p:cNvPr>
          <p:cNvGrpSpPr/>
          <p:nvPr/>
        </p:nvGrpSpPr>
        <p:grpSpPr>
          <a:xfrm>
            <a:off x="10058400" y="2133187"/>
            <a:ext cx="7805886" cy="6020626"/>
            <a:chOff x="10101114" y="2767226"/>
            <a:chExt cx="7805886" cy="6020626"/>
          </a:xfrm>
        </p:grpSpPr>
        <p:sp>
          <p:nvSpPr>
            <p:cNvPr id="10" name="Freeform 10"/>
            <p:cNvSpPr/>
            <p:nvPr/>
          </p:nvSpPr>
          <p:spPr>
            <a:xfrm>
              <a:off x="10210800" y="2767226"/>
              <a:ext cx="6543330" cy="5763272"/>
            </a:xfrm>
            <a:custGeom>
              <a:avLst/>
              <a:gdLst/>
              <a:ahLst/>
              <a:cxnLst/>
              <a:rect l="l" t="t" r="r" b="b"/>
              <a:pathLst>
                <a:path w="4760116" h="4344845">
                  <a:moveTo>
                    <a:pt x="0" y="0"/>
                  </a:moveTo>
                  <a:lnTo>
                    <a:pt x="4760116" y="0"/>
                  </a:lnTo>
                  <a:lnTo>
                    <a:pt x="4760116" y="4344845"/>
                  </a:lnTo>
                  <a:lnTo>
                    <a:pt x="0" y="434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C08F4C1-BA4B-877A-8659-1ADA34CF615D}"/>
                </a:ext>
              </a:extLst>
            </p:cNvPr>
            <p:cNvSpPr txBox="1"/>
            <p:nvPr/>
          </p:nvSpPr>
          <p:spPr>
            <a:xfrm>
              <a:off x="10101114" y="8449298"/>
              <a:ext cx="7805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1"/>
                  </a:solidFill>
                </a:rPr>
                <a:t>Gráfico 2 – Matriz de Confusão Modelo </a:t>
              </a:r>
              <a:r>
                <a:rPr lang="pt-BR" sz="1600" b="1" dirty="0" err="1">
                  <a:solidFill>
                    <a:schemeClr val="bg1"/>
                  </a:solidFill>
                </a:rPr>
                <a:t>XGBoost</a:t>
              </a:r>
              <a:endParaRPr lang="pt-BR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43818" y="1917127"/>
            <a:ext cx="15600365" cy="364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amplamente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adotado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competições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machine learning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reais que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envolvem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561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Dados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engenharia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atributos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avançada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Relações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lineares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Necessidade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controle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overfitting;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Além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disso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sua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velocidade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escalabilidade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tornam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-no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apropriado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grandes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volumes de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financeiros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562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4800" y="176154"/>
            <a:ext cx="17428639" cy="7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3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Por que </a:t>
            </a:r>
            <a:r>
              <a:rPr lang="en-US" sz="30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escolhemos</a:t>
            </a:r>
            <a:r>
              <a:rPr lang="en-US" sz="3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30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r>
              <a:rPr lang="en-US" sz="3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?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5016A09-99DE-5D40-C65F-2ACED0A9B30D}"/>
              </a:ext>
            </a:extLst>
          </p:cNvPr>
          <p:cNvGrpSpPr/>
          <p:nvPr/>
        </p:nvGrpSpPr>
        <p:grpSpPr>
          <a:xfrm>
            <a:off x="5116176" y="5380964"/>
            <a:ext cx="7805886" cy="4644559"/>
            <a:chOff x="2667000" y="5342727"/>
            <a:chExt cx="7805886" cy="4644559"/>
          </a:xfrm>
        </p:grpSpPr>
        <p:sp>
          <p:nvSpPr>
            <p:cNvPr id="9" name="Freeform 9"/>
            <p:cNvSpPr/>
            <p:nvPr/>
          </p:nvSpPr>
          <p:spPr>
            <a:xfrm>
              <a:off x="2748518" y="5342727"/>
              <a:ext cx="7271708" cy="4344845"/>
            </a:xfrm>
            <a:custGeom>
              <a:avLst/>
              <a:gdLst/>
              <a:ahLst/>
              <a:cxnLst/>
              <a:rect l="l" t="t" r="r" b="b"/>
              <a:pathLst>
                <a:path w="7271708" h="4344845">
                  <a:moveTo>
                    <a:pt x="0" y="0"/>
                  </a:moveTo>
                  <a:lnTo>
                    <a:pt x="7271708" y="0"/>
                  </a:lnTo>
                  <a:lnTo>
                    <a:pt x="7271708" y="4344845"/>
                  </a:lnTo>
                  <a:lnTo>
                    <a:pt x="0" y="4344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FD5B7E6-E37D-7AB1-3EB1-33C681E7921C}"/>
                </a:ext>
              </a:extLst>
            </p:cNvPr>
            <p:cNvSpPr txBox="1"/>
            <p:nvPr/>
          </p:nvSpPr>
          <p:spPr>
            <a:xfrm>
              <a:off x="2667000" y="9648732"/>
              <a:ext cx="7805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bg1"/>
                  </a:solidFill>
                </a:rPr>
                <a:t>Gráfico 3 – Importância das Features – Modelo </a:t>
              </a:r>
              <a:r>
                <a:rPr lang="pt-BR" sz="1600" b="1" dirty="0" err="1">
                  <a:solidFill>
                    <a:schemeClr val="bg1"/>
                  </a:solidFill>
                </a:rPr>
                <a:t>XGBoost</a:t>
              </a:r>
              <a:endParaRPr lang="pt-BR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43816" y="1824498"/>
            <a:ext cx="15600365" cy="664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Tratamento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 da </a:t>
            </a: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Natureza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Sequencial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 dos Dados</a:t>
            </a:r>
          </a:p>
          <a:p>
            <a:pPr algn="l">
              <a:lnSpc>
                <a:spcPts val="4232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respeita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temporalidade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dos dados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meio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de:</a:t>
            </a:r>
          </a:p>
          <a:p>
            <a:pPr marL="579041" lvl="1" indent="-342900" algn="l">
              <a:lnSpc>
                <a:spcPts val="3561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Janelas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deslizantes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(sliding windows);</a:t>
            </a:r>
          </a:p>
          <a:p>
            <a:pPr marL="579041" lvl="1" indent="-342900" algn="l">
              <a:lnSpc>
                <a:spcPts val="3561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Features lagged,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valores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RSI e MM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calculados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até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atual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561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estratégias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simulam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cenários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reais,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evitando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qualquer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vazamento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futura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3561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4232"/>
              </a:lnSpc>
            </a:pP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Trade-offs: </a:t>
            </a:r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Acurácia</a:t>
            </a: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Bold Italics"/>
              </a:rPr>
              <a:t> x Overfitting</a:t>
            </a:r>
          </a:p>
          <a:p>
            <a:pPr marL="579041" lvl="1" indent="-342900" algn="l">
              <a:lnSpc>
                <a:spcPts val="3561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Adotamos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medidas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contra overfitting:</a:t>
            </a:r>
          </a:p>
          <a:p>
            <a:pPr marL="972609" lvl="2" indent="-342900" algn="l">
              <a:lnSpc>
                <a:spcPts val="3561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limitado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72609" lvl="2" indent="-342900" algn="l">
              <a:lnSpc>
                <a:spcPts val="3561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subsample 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colsample_bytree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ajustados</a:t>
            </a: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72609" lvl="2" indent="-342900" algn="l">
              <a:lnSpc>
                <a:spcPts val="3561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Early stopping com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validação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temporal</a:t>
            </a:r>
          </a:p>
          <a:p>
            <a:pPr algn="l">
              <a:lnSpc>
                <a:spcPts val="3561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Esse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equilíbrio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entregar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previsões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úteis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sem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comprometer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robustez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15979710" y="9838955"/>
            <a:ext cx="2184835" cy="271891"/>
          </a:xfrm>
          <a:custGeom>
            <a:avLst/>
            <a:gdLst/>
            <a:ahLst/>
            <a:cxnLst/>
            <a:rect l="l" t="t" r="r" b="b"/>
            <a:pathLst>
              <a:path w="2184835" h="271891">
                <a:moveTo>
                  <a:pt x="0" y="0"/>
                </a:moveTo>
                <a:lnTo>
                  <a:pt x="2184835" y="0"/>
                </a:lnTo>
                <a:lnTo>
                  <a:pt x="2184835" y="271890"/>
                </a:lnTo>
                <a:lnTo>
                  <a:pt x="0" y="27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9680" y="536665"/>
            <a:ext cx="17428639" cy="7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37"/>
              </a:lnSpc>
            </a:pPr>
            <a:r>
              <a:rPr lang="en-US" sz="3000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Justificativa</a:t>
            </a:r>
            <a:r>
              <a:rPr lang="en-US" sz="3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 Técnica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885</Words>
  <Application>Microsoft Office PowerPoint</Application>
  <PresentationFormat>Personalizar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Calibri</vt:lpstr>
      <vt:lpstr>Open Sans</vt:lpstr>
      <vt:lpstr>Arial</vt:lpstr>
      <vt:lpstr>Wingdings</vt:lpstr>
      <vt:lpstr>Arimo</vt:lpstr>
      <vt:lpstr>Open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Fase2.pptx</dc:title>
  <cp:lastModifiedBy>Pedro Baradel</cp:lastModifiedBy>
  <cp:revision>5</cp:revision>
  <dcterms:created xsi:type="dcterms:W3CDTF">2006-08-16T00:00:00Z</dcterms:created>
  <dcterms:modified xsi:type="dcterms:W3CDTF">2025-08-05T22:50:49Z</dcterms:modified>
  <dc:identifier>DAGvHc_H7eY</dc:identifier>
</cp:coreProperties>
</file>